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app.xml" ContentType="application/vnd.openxmlformats-officedocument.extended-properties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bookmarkIdSeed="3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9144000" cy="6858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id="{7CDAFE7D-6DF9-40B9-A9B3-6922974F2A68}" name="Seção Padrão">
          <p14:sldIdLst>
            <p14:sldId id="343"/>
            <p14:sldId id="323"/>
          </p14:sldIdLst>
        </p14:section>
        <p14:section id="{3B71082A-4E8B-4DF0-9EA5-555F077CAA5F}" name="Seção sem Título">
          <p14:sldIdLst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615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22780"/>
    <p:restoredTop autoAdjust="0" sz="86388"/>
  </p:normalViewPr>
  <p:slideViewPr>
    <p:cSldViewPr snapToGrid="0" snapToObjects="1">
      <p:cViewPr varScale="1">
        <p:scale>
          <a:sx d="100" n="133"/>
          <a:sy d="100" n="133"/>
        </p:scale>
        <p:origin x="654" y="114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-7912"/>
    </p:cViewPr>
  </p:outlineViewPr>
  <p:notesTextViewPr>
    <p:cViewPr>
      <p:scale>
        <a:sx d="100" n="100"/>
        <a:sy d="100" n="100"/>
      </p:scale>
      <p:origin x="0" y="0"/>
    </p:cViewPr>
  </p:notesTextViewPr>
  <p:notesViewPr>
    <p:cSldViewPr snapToGrid="0" snapToObjects="1">
      <p:cViewPr varScale="1">
        <p:scale>
          <a:sx d="100" n="94"/>
          <a:sy d="100" n="94"/>
        </p:scale>
        <p:origin x="-2432" y="-96"/>
      </p:cViewPr>
      <p:guideLst>
        <p:guide orient="horz" pos="2160"/>
        <p:guide pos="2880"/>
      </p:guideLst>
    </p:cSldViewPr>
  </p:notesViewPr>
  <p:gridSpacing cx="72008" cy="72008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notesMaster" Target="notesMasters/notesMaster1.xml" /><Relationship Id="rId15" Type="http://schemas.openxmlformats.org/officeDocument/2006/relationships/viewProps" Target="viewProps.xml" /><Relationship Id="rId14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3" Type="http://schemas.openxmlformats.org/officeDocument/2006/relationships/handoutMaster" Target="handoutMasters/handoutMaster1.xml" /><Relationship Id="rId17" Type="http://schemas.openxmlformats.org/officeDocument/2006/relationships/tableStyles" Target="tableStyles.xml" /><Relationship Id="rId16" Type="http://schemas.openxmlformats.org/officeDocument/2006/relationships/theme" Target="theme/theme1.xml" 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6E0F88-D974-B14C-88C0-8771576B26B2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86000" y="514350"/>
            <a:ext cx="4572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49B3EA-B995-2945-B5D0-699FC22F24A8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834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3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4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-457200" marL="457200">
              <a:buAutoNum type="arabicPeriod"/>
            </a:pPr>
            <a:r>
              <a:rPr/>
              <a:t>Foi anunciado em 2012, com a ideia de gerar protótipos utilizando a análise, exploração e visualização de dados.</a:t>
            </a:r>
          </a:p>
          <a:p>
            <a:pPr lvl="0" indent="0" marL="0">
              <a:buNone/>
            </a:pPr>
          </a:p>
          <a:p>
            <a:pPr lvl="0" indent="-457200" marL="457200">
              <a:buAutoNum type="arabicPeriod"/>
            </a:pPr>
            <a:r>
              <a:rPr/>
              <a:t>Combina a análise de dados e a apresentação de dados, pensado para ser um painel interativo. Ele toma emprestado alguns conceitos de servidor e cliente de aplicações web, mas unindo tudo em um único produto. Utiliza ferramentas de desenvolvimento web (css, html e javascript) para criar páginas web.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Explicar o conceito de cliente e servidor.</a:t>
            </a:r>
          </a:p>
          <a:p>
            <a:pPr lvl="0" indent="0" marL="0">
              <a:buNone/>
            </a:pPr>
          </a:p>
          <a:p>
            <a:pPr lvl="0" indent="-457200" marL="457200">
              <a:buAutoNum startAt="3" type="arabicPeriod"/>
            </a:pPr>
            <a:r>
              <a:rPr/>
              <a:t>Pode ser usada também para visualização de relatórios interativos.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*Está sendo desenvolvido para Python.</a:t>
            </a:r>
          </a:p>
          <a:p>
            <a:pPr lvl="0" indent="0" marL="0">
              <a:buNone/>
            </a:pPr>
          </a:p>
          <a:p>
            <a:pPr lvl="0" indent="-457200" marL="457200">
              <a:buAutoNum startAt="4" type="arabicPeriod"/>
            </a:pPr>
            <a:r>
              <a:rPr/>
              <a:t>Pacotes que adicionam funcionalidades em widgets como htmlwidgets, temas e ações em javascript.</a:t>
            </a:r>
          </a:p>
          <a:p>
            <a:pPr lvl="0" indent="0" marL="0">
              <a:buNone/>
            </a:pPr>
          </a:p>
          <a:p>
            <a:pPr lvl="0" indent="-457200" marL="457200">
              <a:buAutoNum startAt="4" type="arabicPeriod"/>
            </a:pPr>
            <a:r>
              <a:rPr/>
              <a:t>É um software de código aberto, signfica que qualquer um pode visualizar como o programa foi feito, e se quiser modificar ele. Por ter sua licença livre para uso e comercializiação, pode ser usado para criar produtos.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49B3EA-B995-2945-B5D0-699FC22F24A8}" type="slidenum">
              <a:rPr lang="en-US"/>
              <a:t>3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-457200" marL="457200">
              <a:buAutoNum type="arabicPeriod"/>
            </a:pPr>
            <a:r>
              <a:rPr/>
              <a:t>Apesar de ser gratuito, existem versões pagas que facilitam o desenvolvimento (a empresa que gere o RStudio vende licenças para uso comercial, facilitando o processo de desenvolvimento de aplicações e hospedando elas).</a:t>
            </a:r>
          </a:p>
          <a:p>
            <a:pPr lvl="0" indent="0" marL="0">
              <a:buNone/>
            </a:pPr>
          </a:p>
          <a:p>
            <a:pPr lvl="0" indent="-457200" marL="457200">
              <a:buAutoNum type="arabicPeriod"/>
            </a:pPr>
            <a:r>
              <a:rPr/>
              <a:t>O analista ou cientista de dados que já trabalha com R para fazer suas análises e modelos, vai ter familiaridade com a linguagem, pode então utilizar esses conhecimentos (ou pelo menos parte deles) para a construção da aplicação.</a:t>
            </a:r>
          </a:p>
          <a:p>
            <a:pPr lvl="0" indent="0" marL="0">
              <a:buNone/>
            </a:pPr>
          </a:p>
          <a:p>
            <a:pPr lvl="0" indent="-457200" marL="457200">
              <a:buAutoNum type="arabicPeriod"/>
            </a:pPr>
            <a:r>
              <a:rPr/>
              <a:t>A comunidade de usuários do R é bastante ativa e existem empresas que desenvolvem e mantem pacotes (também chamadas de bibliotecas), por ser um software livre acaba tendo mais usuários e mais pessoas contribuindo do que as versões de softwares pagos (como o tableau e o powerBI).</a:t>
            </a:r>
          </a:p>
          <a:p>
            <a:pPr lvl="0" indent="0" marL="0">
              <a:buNone/>
            </a:pPr>
          </a:p>
          <a:p>
            <a:pPr lvl="0" indent="-457200" marL="457200">
              <a:buAutoNum type="arabicPeriod"/>
            </a:pPr>
            <a:r>
              <a:rPr/>
              <a:t>A entrega (chamada de deploy) é razoavelmente facilitada para um projeto pequeno, e pode ser facilitada utilizando a plataforma da própria desenvolvedora do Shiny, mas assim de forma paga.</a:t>
            </a:r>
          </a:p>
          <a:p>
            <a:pPr lvl="0" indent="0" marL="0">
              <a:buNone/>
            </a:pPr>
          </a:p>
          <a:p>
            <a:pPr lvl="0" indent="-457200" marL="457200">
              <a:buAutoNum type="arabicPeriod"/>
            </a:pPr>
            <a:r>
              <a:rPr/>
              <a:t>Apesar de não ser tão intuitivo, existem muitos exemplos e tutoriais para serem seguidos, e o próprio shiny lida com várias questões de responsividade e reatividade de forma mais simples.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49B3EA-B995-2945-B5D0-699FC22F24A8}" type="slidenum">
              <a:rPr lang="en-US"/>
              <a:t>4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1 e 2. Para quem não tem noção de R pode ser um pouco complicado (assim como o aprendizado de qualquer outra linguagem). O mínimo de conhecimento de CSS, js e html também é útil.</a:t>
            </a:r>
          </a:p>
          <a:p>
            <a:pPr lvl="0" indent="0" marL="0">
              <a:buNone/>
            </a:pPr>
          </a:p>
          <a:p>
            <a:pPr lvl="0" indent="-457200" marL="457200">
              <a:buAutoNum startAt="3" type="arabicPeriod"/>
            </a:pPr>
            <a:r>
              <a:rPr/>
              <a:t>Para uma aplicação que vai ser muito acessada por um público, exige mais conhecimentos de back-end e de gerenciamento de máquinas (docker por exemplo). Existem tutoriais mas não existe nada tão intuitivo.</a:t>
            </a:r>
          </a:p>
          <a:p>
            <a:pPr lvl="0" indent="0" marL="0">
              <a:buNone/>
            </a:pPr>
          </a:p>
          <a:p>
            <a:pPr lvl="0" indent="-457200" marL="457200">
              <a:buAutoNum startAt="3" type="arabicPeriod"/>
            </a:pPr>
            <a:r>
              <a:rPr/>
              <a:t>Pode exigir mais memória caso use muitos dados ou manipule muitos dados no uso da aplicação.</a:t>
            </a:r>
          </a:p>
          <a:p>
            <a:pPr lvl="0" indent="0" marL="0">
              <a:buNone/>
            </a:pPr>
          </a:p>
          <a:p>
            <a:pPr lvl="0" indent="-457200" marL="457200">
              <a:buAutoNum startAt="3" type="arabicPeriod"/>
            </a:pPr>
            <a:r>
              <a:rPr/>
              <a:t>A aplicação roda em uma máquina que será o servidor, e pode atender a vários clientes (usuários), então precisará de no mínimo uma máquina que consiga rodar a aplicação de forma satisfatória.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49B3EA-B995-2945-B5D0-699FC22F24A8}" type="slidenum">
              <a:rPr lang="en-US"/>
              <a:t>5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/>
          <p:nvPr userDrawn="1"/>
        </p:nvSpPr>
        <p:spPr>
          <a:xfrm>
            <a:off x="685800" y="3948025"/>
            <a:ext cx="7704394" cy="468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 baseline="0">
                <a:solidFill>
                  <a:srgbClr val="761514"/>
                </a:solidFill>
                <a:latin typeface="Trebuchet MS"/>
                <a:ea typeface="+mj-ea"/>
                <a:cs typeface="Trebuchet MS"/>
              </a:defRPr>
            </a:lvl1pPr>
          </a:lstStyle>
          <a:p>
            <a:endParaRPr lang="en-US" sz="1600" b="0" dirty="0">
              <a:solidFill>
                <a:srgbClr val="7F7F7F"/>
              </a:solidFill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353292" y="1967865"/>
            <a:ext cx="8610599" cy="1283335"/>
          </a:xfrm>
        </p:spPr>
        <p:txBody>
          <a:bodyPr/>
          <a:lstStyle>
            <a:lvl1pPr algn="l">
              <a:defRPr/>
            </a:lvl1pPr>
          </a:lstStyle>
          <a:p>
            <a:r>
              <a:rPr lang="x-none" dirty="0"/>
              <a:t>Click to edit a title style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292" y="3357880"/>
            <a:ext cx="8610599" cy="844145"/>
          </a:xfrm>
        </p:spPr>
        <p:txBody>
          <a:bodyPr/>
          <a:lstStyle>
            <a:lvl1pPr marL="0" indent="0" algn="l">
              <a:buNone/>
              <a:defRPr sz="2400" baseline="0">
                <a:solidFill>
                  <a:srgbClr val="595959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dirty="0"/>
              <a:t>NOME DO AUTOR</a:t>
            </a:r>
          </a:p>
          <a:p>
            <a:r>
              <a:rPr lang="x-none" dirty="0"/>
              <a:t>Títulação do autor/setor/etc</a:t>
            </a:r>
            <a:r>
              <a:rPr lang="en-US" dirty="0"/>
              <a:t>…</a:t>
            </a: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10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33169" y="4637152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985" y="267426"/>
            <a:ext cx="6870023" cy="1145005"/>
          </a:xfrm>
          <a:prstGeom prst="rect">
            <a:avLst/>
          </a:prstGeom>
        </p:spPr>
      </p:pic>
      <p:pic>
        <p:nvPicPr>
          <p:cNvPr id="20" name="Imagem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289"/>
            <a:ext cx="267459" cy="440867"/>
          </a:xfrm>
          <a:prstGeom prst="rect">
            <a:avLst/>
          </a:prstGeom>
        </p:spPr>
      </p:pic>
      <p:cxnSp>
        <p:nvCxnSpPr>
          <p:cNvPr id="21" name="Conector Reto 20"/>
          <p:cNvCxnSpPr/>
          <p:nvPr userDrawn="1"/>
        </p:nvCxnSpPr>
        <p:spPr>
          <a:xfrm>
            <a:off x="0" y="4956976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>
                <a:solidFill>
                  <a:srgbClr val="761514"/>
                </a:solidFill>
                <a:latin typeface="Trebuchet MS"/>
                <a:cs typeface="Trebuchet MS"/>
              </a:defRPr>
            </a:lvl1pPr>
          </a:lstStyle>
          <a:p>
            <a:r>
              <a:rPr lang="x-none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>
                <a:latin typeface="Trebuchet MS"/>
                <a:cs typeface="Trebuchet M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>
                <a:latin typeface="Trebuchet MS"/>
                <a:cs typeface="Trebuchet M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33169" y="4637152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82" y="4673314"/>
            <a:ext cx="1820748" cy="303459"/>
          </a:xfrm>
          <a:prstGeom prst="rect">
            <a:avLst/>
          </a:prstGeom>
        </p:spPr>
      </p:pic>
      <p:cxnSp>
        <p:nvCxnSpPr>
          <p:cNvPr id="13" name="Conector Reto 12"/>
          <p:cNvCxnSpPr/>
          <p:nvPr userDrawn="1"/>
        </p:nvCxnSpPr>
        <p:spPr>
          <a:xfrm>
            <a:off x="0" y="5033173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-215865" y="638510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-202899" y="1902693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12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934065"/>
            <a:ext cx="8118764" cy="3976931"/>
          </a:xfrm>
        </p:spPr>
        <p:txBody>
          <a:bodyPr vert="eaVert"/>
          <a:lstStyle>
            <a:lvl1pPr>
              <a:defRPr>
                <a:latin typeface="Trebuchet MS"/>
                <a:cs typeface="Trebuchet MS"/>
              </a:defRPr>
            </a:lvl1pPr>
            <a:lvl2pPr>
              <a:defRPr>
                <a:latin typeface="Trebuchet MS"/>
                <a:cs typeface="Trebuchet MS"/>
              </a:defRPr>
            </a:lvl2pPr>
            <a:lvl3pPr>
              <a:defRPr>
                <a:latin typeface="Trebuchet MS"/>
                <a:cs typeface="Trebuchet MS"/>
              </a:defRPr>
            </a:lvl3pPr>
            <a:lvl4pPr>
              <a:defRPr>
                <a:latin typeface="Trebuchet MS"/>
                <a:cs typeface="Trebuchet MS"/>
              </a:defRPr>
            </a:lvl4pPr>
            <a:lvl5pPr>
              <a:defRPr>
                <a:latin typeface="Trebuchet MS"/>
                <a:cs typeface="Trebuchet MS"/>
              </a:defRPr>
            </a:lvl5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609599" y="238755"/>
            <a:ext cx="8118765" cy="498666"/>
          </a:xfrm>
        </p:spPr>
        <p:txBody>
          <a:bodyPr>
            <a:noAutofit/>
          </a:bodyPr>
          <a:lstStyle>
            <a:lvl1pPr algn="r">
              <a:defRPr sz="3200" b="1">
                <a:solidFill>
                  <a:srgbClr val="761514"/>
                </a:solidFill>
                <a:latin typeface="Trebuchet MS"/>
                <a:cs typeface="Trebuchet MS"/>
              </a:defRPr>
            </a:lvl1pPr>
          </a:lstStyle>
          <a:p>
            <a:r>
              <a:rPr lang="x-none" dirty="0"/>
              <a:t>Digite o título slide aqui</a:t>
            </a:r>
            <a:endParaRPr lang="en-US" dirty="0"/>
          </a:p>
        </p:txBody>
      </p:sp>
      <p:pic>
        <p:nvPicPr>
          <p:cNvPr id="15" name="Imagem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876541" y="257289"/>
            <a:ext cx="267459" cy="440867"/>
          </a:xfrm>
          <a:prstGeom prst="rect">
            <a:avLst/>
          </a:prstGeom>
        </p:spPr>
      </p:pic>
      <p:pic>
        <p:nvPicPr>
          <p:cNvPr id="16" name="Imagem 1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63164" y="4113021"/>
            <a:ext cx="1367955" cy="227994"/>
          </a:xfrm>
          <a:prstGeom prst="rect">
            <a:avLst/>
          </a:prstGeom>
        </p:spPr>
      </p:pic>
      <p:cxnSp>
        <p:nvCxnSpPr>
          <p:cNvPr id="17" name="Conector Reto 16"/>
          <p:cNvCxnSpPr/>
          <p:nvPr userDrawn="1"/>
        </p:nvCxnSpPr>
        <p:spPr>
          <a:xfrm flipV="1">
            <a:off x="145472" y="0"/>
            <a:ext cx="0" cy="4904185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9672" y="238754"/>
            <a:ext cx="1899657" cy="4672242"/>
          </a:xfrm>
        </p:spPr>
        <p:txBody>
          <a:bodyPr vert="eaVert">
            <a:normAutofit/>
          </a:bodyPr>
          <a:lstStyle>
            <a:lvl1pPr>
              <a:defRPr sz="4000">
                <a:solidFill>
                  <a:srgbClr val="761514"/>
                </a:solidFill>
                <a:latin typeface="Trebuchet MS"/>
                <a:cs typeface="Trebuchet MS"/>
              </a:defRPr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88818" y="238754"/>
            <a:ext cx="6192982" cy="4672242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-215865" y="638510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-202899" y="1902693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8" name="Imagem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8876541" y="257289"/>
            <a:ext cx="267459" cy="440867"/>
          </a:xfrm>
          <a:prstGeom prst="rect">
            <a:avLst/>
          </a:prstGeom>
        </p:spPr>
      </p:pic>
      <p:pic>
        <p:nvPicPr>
          <p:cNvPr id="19" name="Imagem 1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363164" y="4113021"/>
            <a:ext cx="1367955" cy="227994"/>
          </a:xfrm>
          <a:prstGeom prst="rect">
            <a:avLst/>
          </a:prstGeom>
        </p:spPr>
      </p:pic>
      <p:cxnSp>
        <p:nvCxnSpPr>
          <p:cNvPr id="20" name="Conector Reto 19"/>
          <p:cNvCxnSpPr/>
          <p:nvPr userDrawn="1"/>
        </p:nvCxnSpPr>
        <p:spPr>
          <a:xfrm flipV="1">
            <a:off x="145472" y="0"/>
            <a:ext cx="0" cy="4904185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3292" y="238755"/>
            <a:ext cx="8617526" cy="498666"/>
          </a:xfrm>
        </p:spPr>
        <p:txBody>
          <a:bodyPr>
            <a:noAutofit/>
          </a:bodyPr>
          <a:lstStyle>
            <a:lvl1pPr algn="l">
              <a:defRPr sz="3200" b="1">
                <a:solidFill>
                  <a:srgbClr val="761514"/>
                </a:solidFill>
                <a:latin typeface="Trebuchet MS"/>
                <a:cs typeface="Trebuchet MS"/>
              </a:defRPr>
            </a:lvl1pPr>
          </a:lstStyle>
          <a:p>
            <a:r>
              <a:rPr lang="x-none" dirty="0"/>
              <a:t>Digite o título slide aqui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292" y="975032"/>
            <a:ext cx="8617526" cy="3515033"/>
          </a:xfrm>
        </p:spPr>
        <p:txBody>
          <a:bodyPr/>
          <a:lstStyle>
            <a:lvl1pPr>
              <a:defRPr>
                <a:latin typeface="Trebuchet MS"/>
                <a:cs typeface="Trebuchet MS"/>
              </a:defRPr>
            </a:lvl1pPr>
            <a:lvl2pPr>
              <a:defRPr>
                <a:latin typeface="Trebuchet MS"/>
                <a:cs typeface="Trebuchet MS"/>
              </a:defRPr>
            </a:lvl2pPr>
            <a:lvl3pPr>
              <a:defRPr>
                <a:latin typeface="Trebuchet MS"/>
                <a:cs typeface="Trebuchet MS"/>
              </a:defRPr>
            </a:lvl3pPr>
            <a:lvl4pPr>
              <a:defRPr>
                <a:latin typeface="Trebuchet MS"/>
                <a:cs typeface="Trebuchet MS"/>
              </a:defRPr>
            </a:lvl4pPr>
            <a:lvl5pPr>
              <a:defRPr>
                <a:latin typeface="Trebuchet MS"/>
                <a:cs typeface="Trebuchet MS"/>
              </a:defRPr>
            </a:lvl5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33169" y="4637152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289"/>
            <a:ext cx="267459" cy="440867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82" y="4673314"/>
            <a:ext cx="1820748" cy="303459"/>
          </a:xfrm>
          <a:prstGeom prst="rect">
            <a:avLst/>
          </a:prstGeom>
        </p:spPr>
      </p:pic>
      <p:cxnSp>
        <p:nvCxnSpPr>
          <p:cNvPr id="10" name="Conector Reto 9"/>
          <p:cNvCxnSpPr/>
          <p:nvPr userDrawn="1"/>
        </p:nvCxnSpPr>
        <p:spPr>
          <a:xfrm>
            <a:off x="0" y="5033173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3293" y="3305176"/>
            <a:ext cx="8617526" cy="1021556"/>
          </a:xfrm>
        </p:spPr>
        <p:txBody>
          <a:bodyPr anchor="t">
            <a:noAutofit/>
          </a:bodyPr>
          <a:lstStyle>
            <a:lvl1pPr algn="l">
              <a:defRPr sz="3200" b="1" cap="all">
                <a:solidFill>
                  <a:srgbClr val="761514"/>
                </a:solidFill>
                <a:latin typeface="Trebuchet MS"/>
                <a:cs typeface="Trebuchet MS"/>
              </a:defRPr>
            </a:lvl1pPr>
          </a:lstStyle>
          <a:p>
            <a:r>
              <a:rPr lang="x-none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293" y="2180035"/>
            <a:ext cx="8617526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Trebuchet MS"/>
                <a:cs typeface="Trebuchet M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33169" y="4637152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7" name="Imagem 1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82" y="4673314"/>
            <a:ext cx="1820748" cy="303459"/>
          </a:xfrm>
          <a:prstGeom prst="rect">
            <a:avLst/>
          </a:prstGeom>
        </p:spPr>
      </p:pic>
      <p:cxnSp>
        <p:nvCxnSpPr>
          <p:cNvPr id="18" name="Conector Reto 17"/>
          <p:cNvCxnSpPr/>
          <p:nvPr userDrawn="1"/>
        </p:nvCxnSpPr>
        <p:spPr>
          <a:xfrm>
            <a:off x="0" y="5033173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 userDrawn="1"/>
        </p:nvSpPr>
        <p:spPr>
          <a:xfrm>
            <a:off x="-1" y="2868071"/>
            <a:ext cx="9144001" cy="1322807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Reto 17"/>
          <p:cNvCxnSpPr/>
          <p:nvPr userDrawn="1"/>
        </p:nvCxnSpPr>
        <p:spPr>
          <a:xfrm>
            <a:off x="0" y="5033173"/>
            <a:ext cx="914400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93" y="322952"/>
            <a:ext cx="5362085" cy="893682"/>
          </a:xfrm>
          <a:prstGeom prst="rect">
            <a:avLst/>
          </a:prstGeom>
        </p:spPr>
      </p:pic>
      <p:cxnSp>
        <p:nvCxnSpPr>
          <p:cNvPr id="16" name="Conector Reto 15"/>
          <p:cNvCxnSpPr/>
          <p:nvPr userDrawn="1"/>
        </p:nvCxnSpPr>
        <p:spPr>
          <a:xfrm>
            <a:off x="0" y="5033173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353293" y="1467632"/>
            <a:ext cx="6134004" cy="367963"/>
          </a:xfrm>
        </p:spPr>
        <p:txBody>
          <a:bodyPr anchor="t">
            <a:noAutofit/>
          </a:bodyPr>
          <a:lstStyle>
            <a:lvl1pPr algn="l">
              <a:defRPr sz="1800" b="1" cap="all">
                <a:solidFill>
                  <a:srgbClr val="761514"/>
                </a:solidFill>
                <a:latin typeface="Trebuchet MS"/>
                <a:cs typeface="Trebuchet MS"/>
              </a:defRPr>
            </a:lvl1pPr>
          </a:lstStyle>
          <a:p>
            <a:r>
              <a:rPr lang="x-none"/>
              <a:t>Click to edit Master title style</a:t>
            </a:r>
            <a:endParaRPr lang="en-US" dirty="0"/>
          </a:p>
        </p:txBody>
      </p:sp>
      <p:pic>
        <p:nvPicPr>
          <p:cNvPr id="21" name="Imagem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1181"/>
            <a:ext cx="267459" cy="440867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292" y="4386276"/>
            <a:ext cx="5677705" cy="456715"/>
          </a:xfrm>
          <a:prstGeom prst="rect">
            <a:avLst/>
          </a:prstGeom>
        </p:spPr>
      </p:pic>
      <p:sp>
        <p:nvSpPr>
          <p:cNvPr id="2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3292" y="1973197"/>
            <a:ext cx="6134005" cy="704692"/>
          </a:xfrm>
        </p:spPr>
        <p:txBody>
          <a:bodyPr>
            <a:normAutofit/>
          </a:bodyPr>
          <a:lstStyle>
            <a:lvl1pPr marL="0" indent="0" algn="l">
              <a:buNone/>
              <a:defRPr sz="1800" baseline="0">
                <a:solidFill>
                  <a:srgbClr val="595959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dirty="0"/>
              <a:t>NOME </a:t>
            </a:r>
            <a:r>
              <a:rPr lang="pt-BR" dirty="0"/>
              <a:t>E CONTATOS </a:t>
            </a:r>
            <a:r>
              <a:rPr lang="x-none"/>
              <a:t>DO AUTOR</a:t>
            </a:r>
            <a:endParaRPr lang="x-none" dirty="0"/>
          </a:p>
        </p:txBody>
      </p:sp>
      <p:pic>
        <p:nvPicPr>
          <p:cNvPr id="3" name="Imagem 2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484" y="2982059"/>
            <a:ext cx="8312728" cy="110004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3292" y="975033"/>
            <a:ext cx="4167166" cy="3490452"/>
          </a:xfrm>
        </p:spPr>
        <p:txBody>
          <a:bodyPr/>
          <a:lstStyle>
            <a:lvl1pPr>
              <a:defRPr sz="2800">
                <a:latin typeface="Trebuchet MS"/>
                <a:cs typeface="Trebuchet MS"/>
              </a:defRPr>
            </a:lvl1pPr>
            <a:lvl2pPr>
              <a:defRPr sz="2400">
                <a:latin typeface="Trebuchet MS"/>
                <a:cs typeface="Trebuchet MS"/>
              </a:defRPr>
            </a:lvl2pPr>
            <a:lvl3pPr>
              <a:defRPr sz="2000">
                <a:latin typeface="Trebuchet MS"/>
                <a:cs typeface="Trebuchet MS"/>
              </a:defRPr>
            </a:lvl3pPr>
            <a:lvl4pPr>
              <a:defRPr sz="1800">
                <a:latin typeface="Trebuchet MS"/>
                <a:cs typeface="Trebuchet MS"/>
              </a:defRPr>
            </a:lvl4pPr>
            <a:lvl5pPr>
              <a:defRPr sz="1800">
                <a:latin typeface="Trebuchet MS"/>
                <a:cs typeface="Trebuchet M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3652" y="975033"/>
            <a:ext cx="4167166" cy="3490452"/>
          </a:xfrm>
        </p:spPr>
        <p:txBody>
          <a:bodyPr/>
          <a:lstStyle>
            <a:lvl1pPr>
              <a:defRPr sz="2800">
                <a:latin typeface="Trebuchet MS"/>
                <a:cs typeface="Trebuchet MS"/>
              </a:defRPr>
            </a:lvl1pPr>
            <a:lvl2pPr>
              <a:defRPr sz="2400">
                <a:latin typeface="Trebuchet MS"/>
                <a:cs typeface="Trebuchet MS"/>
              </a:defRPr>
            </a:lvl2pPr>
            <a:lvl3pPr>
              <a:defRPr sz="2000">
                <a:latin typeface="Trebuchet MS"/>
                <a:cs typeface="Trebuchet MS"/>
              </a:defRPr>
            </a:lvl3pPr>
            <a:lvl4pPr>
              <a:defRPr sz="1800">
                <a:latin typeface="Trebuchet MS"/>
                <a:cs typeface="Trebuchet MS"/>
              </a:defRPr>
            </a:lvl4pPr>
            <a:lvl5pPr>
              <a:defRPr sz="1800">
                <a:latin typeface="Trebuchet MS"/>
                <a:cs typeface="Trebuchet M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353292" y="238755"/>
            <a:ext cx="8617526" cy="498666"/>
          </a:xfrm>
        </p:spPr>
        <p:txBody>
          <a:bodyPr>
            <a:noAutofit/>
          </a:bodyPr>
          <a:lstStyle>
            <a:lvl1pPr algn="l">
              <a:defRPr sz="3200" b="1">
                <a:solidFill>
                  <a:srgbClr val="761514"/>
                </a:solidFill>
                <a:latin typeface="Trebuchet MS"/>
                <a:cs typeface="Trebuchet MS"/>
              </a:defRPr>
            </a:lvl1pPr>
          </a:lstStyle>
          <a:p>
            <a:r>
              <a:rPr lang="x-none" dirty="0"/>
              <a:t>Digite o título slide aqui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33169" y="4637152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3" name="Imagem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289"/>
            <a:ext cx="267459" cy="440867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82" y="4673314"/>
            <a:ext cx="1820748" cy="303459"/>
          </a:xfrm>
          <a:prstGeom prst="rect">
            <a:avLst/>
          </a:prstGeom>
        </p:spPr>
      </p:pic>
      <p:cxnSp>
        <p:nvCxnSpPr>
          <p:cNvPr id="16" name="Conector Reto 15"/>
          <p:cNvCxnSpPr/>
          <p:nvPr userDrawn="1"/>
        </p:nvCxnSpPr>
        <p:spPr>
          <a:xfrm>
            <a:off x="0" y="5033173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3291" y="1036619"/>
            <a:ext cx="4085533" cy="479822"/>
          </a:xfrm>
        </p:spPr>
        <p:txBody>
          <a:bodyPr anchor="b">
            <a:normAutofit/>
          </a:bodyPr>
          <a:lstStyle>
            <a:lvl1pPr marL="0" indent="0">
              <a:buNone/>
              <a:defRPr sz="1800" b="1">
                <a:solidFill>
                  <a:srgbClr val="761514"/>
                </a:solidFill>
                <a:latin typeface="Trebuchet MS"/>
                <a:cs typeface="Trebuchet M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3291" y="1516440"/>
            <a:ext cx="4085533" cy="2963466"/>
          </a:xfrm>
        </p:spPr>
        <p:txBody>
          <a:bodyPr/>
          <a:lstStyle>
            <a:lvl1pPr>
              <a:defRPr sz="2400">
                <a:latin typeface="Trebuchet MS"/>
                <a:cs typeface="Trebuchet MS"/>
              </a:defRPr>
            </a:lvl1pPr>
            <a:lvl2pPr>
              <a:defRPr sz="2000">
                <a:latin typeface="Trebuchet MS"/>
                <a:cs typeface="Trebuchet MS"/>
              </a:defRPr>
            </a:lvl2pPr>
            <a:lvl3pPr>
              <a:defRPr sz="1800">
                <a:latin typeface="Trebuchet MS"/>
                <a:cs typeface="Trebuchet MS"/>
              </a:defRPr>
            </a:lvl3pPr>
            <a:lvl4pPr>
              <a:defRPr sz="1600">
                <a:latin typeface="Trebuchet MS"/>
                <a:cs typeface="Trebuchet MS"/>
              </a:defRPr>
            </a:lvl4pPr>
            <a:lvl5pPr>
              <a:defRPr sz="1600">
                <a:latin typeface="Trebuchet MS"/>
                <a:cs typeface="Trebuchet M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3681" y="1036618"/>
            <a:ext cx="4087137" cy="479822"/>
          </a:xfrm>
        </p:spPr>
        <p:txBody>
          <a:bodyPr anchor="b">
            <a:normAutofit/>
          </a:bodyPr>
          <a:lstStyle>
            <a:lvl1pPr marL="0" indent="0">
              <a:buNone/>
              <a:defRPr sz="1800" b="1">
                <a:solidFill>
                  <a:srgbClr val="761514"/>
                </a:solidFill>
                <a:latin typeface="Trebuchet MS"/>
                <a:cs typeface="Trebuchet M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83681" y="1516439"/>
            <a:ext cx="4087137" cy="2963466"/>
          </a:xfrm>
        </p:spPr>
        <p:txBody>
          <a:bodyPr/>
          <a:lstStyle>
            <a:lvl1pPr>
              <a:defRPr sz="2400">
                <a:latin typeface="Trebuchet MS"/>
                <a:cs typeface="Trebuchet MS"/>
              </a:defRPr>
            </a:lvl1pPr>
            <a:lvl2pPr>
              <a:defRPr sz="2000">
                <a:latin typeface="Trebuchet MS"/>
                <a:cs typeface="Trebuchet MS"/>
              </a:defRPr>
            </a:lvl2pPr>
            <a:lvl3pPr>
              <a:defRPr sz="1800">
                <a:latin typeface="Trebuchet MS"/>
                <a:cs typeface="Trebuchet MS"/>
              </a:defRPr>
            </a:lvl3pPr>
            <a:lvl4pPr>
              <a:defRPr sz="1600">
                <a:latin typeface="Trebuchet MS"/>
                <a:cs typeface="Trebuchet MS"/>
              </a:defRPr>
            </a:lvl4pPr>
            <a:lvl5pPr>
              <a:defRPr sz="1600">
                <a:latin typeface="Trebuchet MS"/>
                <a:cs typeface="Trebuchet M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353292" y="238755"/>
            <a:ext cx="8617526" cy="498666"/>
          </a:xfrm>
        </p:spPr>
        <p:txBody>
          <a:bodyPr>
            <a:noAutofit/>
          </a:bodyPr>
          <a:lstStyle>
            <a:lvl1pPr algn="l">
              <a:defRPr sz="3200" b="1">
                <a:solidFill>
                  <a:srgbClr val="761514"/>
                </a:solidFill>
                <a:latin typeface="Trebuchet MS"/>
                <a:cs typeface="Trebuchet MS"/>
              </a:defRPr>
            </a:lvl1pPr>
          </a:lstStyle>
          <a:p>
            <a:r>
              <a:rPr lang="x-none" dirty="0"/>
              <a:t>Digite o título slide aqui</a:t>
            </a:r>
            <a:endParaRPr 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33169" y="4637152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5" name="Imagem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289"/>
            <a:ext cx="267459" cy="440867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82" y="4673314"/>
            <a:ext cx="1820748" cy="303459"/>
          </a:xfrm>
          <a:prstGeom prst="rect">
            <a:avLst/>
          </a:prstGeom>
        </p:spPr>
      </p:pic>
      <p:cxnSp>
        <p:nvCxnSpPr>
          <p:cNvPr id="18" name="Conector Reto 17"/>
          <p:cNvCxnSpPr/>
          <p:nvPr userDrawn="1"/>
        </p:nvCxnSpPr>
        <p:spPr>
          <a:xfrm>
            <a:off x="0" y="5033173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353292" y="238755"/>
            <a:ext cx="8617526" cy="498666"/>
          </a:xfrm>
        </p:spPr>
        <p:txBody>
          <a:bodyPr>
            <a:noAutofit/>
          </a:bodyPr>
          <a:lstStyle>
            <a:lvl1pPr algn="l">
              <a:defRPr sz="3200" b="1">
                <a:solidFill>
                  <a:srgbClr val="761514"/>
                </a:solidFill>
                <a:latin typeface="Trebuchet MS"/>
                <a:cs typeface="Trebuchet MS"/>
              </a:defRPr>
            </a:lvl1pPr>
          </a:lstStyle>
          <a:p>
            <a:r>
              <a:rPr lang="x-none" dirty="0"/>
              <a:t>Digite o título slide aqui</a:t>
            </a:r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33169" y="4637152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289"/>
            <a:ext cx="267459" cy="440867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82" y="4673314"/>
            <a:ext cx="1820748" cy="303459"/>
          </a:xfrm>
          <a:prstGeom prst="rect">
            <a:avLst/>
          </a:prstGeom>
        </p:spPr>
      </p:pic>
      <p:cxnSp>
        <p:nvCxnSpPr>
          <p:cNvPr id="14" name="Conector Reto 13"/>
          <p:cNvCxnSpPr/>
          <p:nvPr userDrawn="1"/>
        </p:nvCxnSpPr>
        <p:spPr>
          <a:xfrm>
            <a:off x="0" y="5033173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33169" y="4637152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82" y="4673314"/>
            <a:ext cx="1820748" cy="303459"/>
          </a:xfrm>
          <a:prstGeom prst="rect">
            <a:avLst/>
          </a:prstGeom>
        </p:spPr>
      </p:pic>
      <p:cxnSp>
        <p:nvCxnSpPr>
          <p:cNvPr id="12" name="Conector Reto 11"/>
          <p:cNvCxnSpPr/>
          <p:nvPr userDrawn="1"/>
        </p:nvCxnSpPr>
        <p:spPr>
          <a:xfrm>
            <a:off x="0" y="5033173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53293" y="204787"/>
            <a:ext cx="3428998" cy="871538"/>
          </a:xfrm>
        </p:spPr>
        <p:txBody>
          <a:bodyPr anchor="b">
            <a:normAutofit/>
          </a:bodyPr>
          <a:lstStyle>
            <a:lvl1pPr algn="l">
              <a:defRPr sz="2000" b="1">
                <a:solidFill>
                  <a:srgbClr val="761514"/>
                </a:solidFill>
              </a:defRPr>
            </a:lvl1pPr>
          </a:lstStyle>
          <a:p>
            <a:r>
              <a:rPr lang="x-none" dirty="0"/>
              <a:t>Click to edit Master title style click to edit 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90126" y="204788"/>
            <a:ext cx="4880692" cy="4249153"/>
          </a:xfrm>
        </p:spPr>
        <p:txBody>
          <a:bodyPr/>
          <a:lstStyle>
            <a:lvl1pPr>
              <a:defRPr sz="3200">
                <a:latin typeface="Trebuchet MS"/>
                <a:cs typeface="Trebuchet MS"/>
              </a:defRPr>
            </a:lvl1pPr>
            <a:lvl2pPr>
              <a:defRPr sz="2800">
                <a:latin typeface="Trebuchet MS"/>
                <a:cs typeface="Trebuchet MS"/>
              </a:defRPr>
            </a:lvl2pPr>
            <a:lvl3pPr>
              <a:defRPr sz="2400">
                <a:latin typeface="Trebuchet MS"/>
                <a:cs typeface="Trebuchet MS"/>
              </a:defRPr>
            </a:lvl3pPr>
            <a:lvl4pPr>
              <a:defRPr sz="2000">
                <a:latin typeface="Trebuchet MS"/>
                <a:cs typeface="Trebuchet MS"/>
              </a:defRPr>
            </a:lvl4pPr>
            <a:lvl5pPr>
              <a:defRPr sz="2000">
                <a:latin typeface="Trebuchet MS"/>
                <a:cs typeface="Trebuchet MS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3293" y="1076326"/>
            <a:ext cx="3428998" cy="3405545"/>
          </a:xfrm>
        </p:spPr>
        <p:txBody>
          <a:bodyPr/>
          <a:lstStyle>
            <a:lvl1pPr marL="0" indent="0">
              <a:buNone/>
              <a:defRPr sz="1400">
                <a:latin typeface="Trebuchet MS"/>
                <a:cs typeface="Trebuchet M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533169" y="4637152"/>
            <a:ext cx="1073355" cy="273844"/>
          </a:xfrm>
          <a:prstGeom prst="rect">
            <a:avLst/>
          </a:prstGeom>
        </p:spPr>
        <p:txBody>
          <a:bodyPr/>
          <a:lstStyle/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7289"/>
            <a:ext cx="267459" cy="440867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8582" y="4673314"/>
            <a:ext cx="1820748" cy="303459"/>
          </a:xfrm>
          <a:prstGeom prst="rect">
            <a:avLst/>
          </a:prstGeom>
        </p:spPr>
      </p:pic>
      <p:cxnSp>
        <p:nvCxnSpPr>
          <p:cNvPr id="15" name="Conector Reto 14"/>
          <p:cNvCxnSpPr/>
          <p:nvPr userDrawn="1"/>
        </p:nvCxnSpPr>
        <p:spPr>
          <a:xfrm>
            <a:off x="0" y="5033173"/>
            <a:ext cx="8979330" cy="0"/>
          </a:xfrm>
          <a:prstGeom prst="line">
            <a:avLst/>
          </a:prstGeom>
          <a:ln w="1270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13" Target="../theme/theme1.xml" Type="http://schemas.openxmlformats.org/officeDocument/2006/relationships/theme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slideLayouts/slideLayout12.xml" Type="http://schemas.openxmlformats.org/officeDocument/2006/relationships/slideLayout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Relationship Id="rId14" Target="../media/image1.jpeg" Type="http://schemas.openxmlformats.org/officeDocument/2006/relationships/image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0170" y="0"/>
            <a:ext cx="301383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4524" y="238755"/>
            <a:ext cx="8612660" cy="498666"/>
          </a:xfrm>
          <a:prstGeom prst="rect">
            <a:avLst/>
          </a:prstGeom>
        </p:spPr>
        <p:txBody>
          <a:bodyPr anchor="ctr" bIns="45720" lIns="91440" rIns="91440" rtlCol="0" tIns="45720" vert="horz">
            <a:noAutofit/>
          </a:bodyPr>
          <a:lstStyle/>
          <a:p>
            <a:r>
              <a:rPr lang="x-none"/>
              <a:t>Click to edit Master title style</a:t>
            </a:r>
            <a:endParaRPr dirty="0" lang="en-US"/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364524" y="1200151"/>
            <a:ext cx="8612660" cy="3281720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dirty="0" lang="en-US"/>
          </a:p>
        </p:txBody>
      </p:sp>
      <p:sp>
        <p:nvSpPr>
          <p:cNvPr id="9" name="Date Placeholder 3"/>
          <p:cNvSpPr>
            <a:spLocks noGrp="1"/>
          </p:cNvSpPr>
          <p:nvPr>
            <p:ph idx="2" sz="half" type="dt"/>
          </p:nvPr>
        </p:nvSpPr>
        <p:spPr>
          <a:xfrm>
            <a:off x="364524" y="4621352"/>
            <a:ext cx="1073355" cy="273844"/>
          </a:xfrm>
          <a:prstGeom prst="rect">
            <a:avLst/>
          </a:prstGeom>
        </p:spPr>
        <p:txBody>
          <a:bodyPr/>
          <a:lstStyle>
            <a:lvl1pPr>
              <a:defRPr i="1" sz="1050">
                <a:latin typeface="Trebuchet MS"/>
                <a:cs typeface="Trebuchet MS"/>
              </a:defRPr>
            </a:lvl1pPr>
          </a:lstStyle>
          <a:p>
            <a:fld id="{92732830-3342-DE48-A6A2-4F3D66CCA6F8}" type="datetimeFigureOut">
              <a:rPr lang="en-US" smtClean="0"/>
              <a:pPr/>
              <a:t>3/7/2023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1544401" y="4628163"/>
            <a:ext cx="1073355" cy="273844"/>
          </a:xfrm>
          <a:prstGeom prst="rect">
            <a:avLst/>
          </a:prstGeom>
        </p:spPr>
        <p:txBody>
          <a:bodyPr/>
          <a:lstStyle>
            <a:lvl1pPr>
              <a:defRPr i="1" sz="1050">
                <a:latin typeface="Trebuchet MS"/>
                <a:cs typeface="Trebuchet MS"/>
              </a:defRPr>
            </a:lvl1pPr>
          </a:lstStyle>
          <a:p>
            <a:fld id="{54D6F40C-E7A5-EF4A-8637-12FC22B8A405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457200" eaLnBrk="1" hangingPunct="1" latinLnBrk="0" rtl="0">
        <a:spcBef>
          <a:spcPct val="0"/>
        </a:spcBef>
        <a:buNone/>
        <a:defRPr b="1" kern="1200" sz="4000">
          <a:solidFill>
            <a:srgbClr val="761514"/>
          </a:solidFill>
          <a:latin typeface="Trebuchet MS"/>
          <a:ea typeface="+mj-ea"/>
          <a:cs typeface="Trebuchet MS"/>
        </a:defRPr>
      </a:lvl1pPr>
    </p:titleStyle>
    <p:bodyStyle>
      <a:lvl1pPr algn="l" defTabSz="457200" eaLnBrk="1" hangingPunct="1" indent="-342900" latinLnBrk="0" marL="342900" rtl="0">
        <a:spcBef>
          <a:spcPct val="20000"/>
        </a:spcBef>
        <a:buFont typeface="Arial"/>
        <a:buChar char="•"/>
        <a:defRPr kern="1200" sz="3200">
          <a:solidFill>
            <a:schemeClr val="tx1"/>
          </a:solidFill>
          <a:latin typeface="Trebuchet MS"/>
          <a:ea typeface="+mn-ea"/>
          <a:cs typeface="Trebuchet MS"/>
        </a:defRPr>
      </a:lvl1pPr>
      <a:lvl2pPr algn="l" defTabSz="457200" eaLnBrk="1" hangingPunct="1" indent="-285750" latinLnBrk="0" marL="742950" rtl="0">
        <a:spcBef>
          <a:spcPct val="20000"/>
        </a:spcBef>
        <a:buFont typeface="Arial"/>
        <a:buChar char="–"/>
        <a:defRPr kern="1200" sz="2800">
          <a:solidFill>
            <a:schemeClr val="tx1"/>
          </a:solidFill>
          <a:latin typeface="Trebuchet MS"/>
          <a:ea typeface="+mn-ea"/>
          <a:cs typeface="Trebuchet MS"/>
        </a:defRPr>
      </a:lvl2pPr>
      <a:lvl3pPr algn="l" defTabSz="457200" eaLnBrk="1" hangingPunct="1" indent="-228600" latinLnBrk="0" marL="11430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Trebuchet MS"/>
          <a:ea typeface="+mn-ea"/>
          <a:cs typeface="Trebuchet MS"/>
        </a:defRPr>
      </a:lvl3pPr>
      <a:lvl4pPr algn="l" defTabSz="457200" eaLnBrk="1" hangingPunct="1" indent="-228600" latinLnBrk="0" marL="1600200" rtl="0">
        <a:spcBef>
          <a:spcPct val="20000"/>
        </a:spcBef>
        <a:buFont typeface="Arial"/>
        <a:buChar char="–"/>
        <a:defRPr kern="1200" sz="2000">
          <a:solidFill>
            <a:schemeClr val="tx1"/>
          </a:solidFill>
          <a:latin typeface="Trebuchet MS"/>
          <a:ea typeface="+mn-ea"/>
          <a:cs typeface="Trebuchet MS"/>
        </a:defRPr>
      </a:lvl4pPr>
      <a:lvl5pPr algn="l" defTabSz="457200" eaLnBrk="1" hangingPunct="1" indent="-228600" latinLnBrk="0" marL="2057400" rtl="0">
        <a:spcBef>
          <a:spcPct val="20000"/>
        </a:spcBef>
        <a:buFont typeface="Arial"/>
        <a:buChar char="»"/>
        <a:defRPr kern="1200" sz="2000">
          <a:solidFill>
            <a:schemeClr val="tx1"/>
          </a:solidFill>
          <a:latin typeface="Trebuchet MS"/>
          <a:ea typeface="+mn-ea"/>
          <a:cs typeface="Trebuchet MS"/>
        </a:defRPr>
      </a:lvl5pPr>
      <a:lvl6pPr algn="l" defTabSz="457200" eaLnBrk="1" hangingPunct="1" indent="-228600" latinLnBrk="0" marL="25146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457200" eaLnBrk="1" hangingPunct="1" indent="-228600" latinLnBrk="0" marL="29718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457200" eaLnBrk="1" hangingPunct="1" indent="-228600" latinLnBrk="0" marL="34290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457200" eaLnBrk="1" hangingPunct="1" indent="-228600" latinLnBrk="0" marL="38862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4572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4572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4572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4572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4572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4572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4572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4572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4572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hasCustomPrompt="1" type="ctrTitle"/>
          </p:nvPr>
        </p:nvSpPr>
        <p:spPr>
          <a:xfrm>
            <a:off x="353292" y="1967865"/>
            <a:ext cx="8610599" cy="1283335"/>
          </a:xfrm>
        </p:spPr>
        <p:txBody>
          <a:bodyPr/>
          <a:lstStyle/>
          <a:p>
            <a:pPr lvl="0" indent="0" marL="0">
              <a:buNone/>
            </a:pPr>
            <a:r>
              <a:rPr/>
              <a:t>Shiny-R</a:t>
            </a:r>
          </a:p>
        </p:txBody>
      </p:sp>
      <p:sp>
        <p:nvSpPr>
          <p:cNvPr id="12" name="Subtitle 2"/>
          <p:cNvSpPr>
            <a:spLocks noGrp="1"/>
          </p:cNvSpPr>
          <p:nvPr>
            <p:ph hasCustomPrompt="1" idx="1" type="subTitle"/>
          </p:nvPr>
        </p:nvSpPr>
        <p:spPr>
          <a:xfrm>
            <a:off x="353292" y="3357880"/>
            <a:ext cx="8610599" cy="844145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Mikael M. Coletto</a:t>
            </a:r>
          </a:p>
        </p:txBody>
      </p:sp>
      <p:sp>
        <p:nvSpPr>
          <p:cNvPr id="18" name="Date Placeholder 3"/>
          <p:cNvSpPr>
            <a:spLocks noGrp="1"/>
          </p:cNvSpPr>
          <p:nvPr>
            <p:ph idx="10" sz="half" type="dt"/>
          </p:nvPr>
        </p:nvSpPr>
        <p:spPr>
          <a:xfrm>
            <a:off x="353292" y="4630341"/>
            <a:ext cx="1073355" cy="273844"/>
          </a:xfrm>
          <a:prstGeom prst="rect">
            <a:avLst/>
          </a:prstGeom>
        </p:spPr>
        <p:txBody>
          <a:bodyPr/>
          <a:lstStyle/>
          <a:p>
            <a:pPr lvl="0" indent="0" marL="0">
              <a:buNone/>
            </a:pPr>
            <a:r>
              <a:rPr/>
              <a:t>12/04/2023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353292" y="238755"/>
            <a:ext cx="8617526" cy="498666"/>
          </a:xfrm>
        </p:spPr>
        <p:txBody>
          <a:bodyPr/>
          <a:lstStyle/>
          <a:p>
            <a:pPr lvl="0" indent="0" marL="0">
              <a:buNone/>
            </a:pPr>
            <a:r>
              <a:rPr/>
              <a:t>Bibliografia e links úteis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https://shiny.rstudio.com/</a:t>
            </a:r>
          </a:p>
          <a:p>
            <a:pPr lvl="0"/>
            <a:r>
              <a:rPr/>
              <a:t>https://shiny.rstudio.com/gallery/</a:t>
            </a:r>
          </a:p>
          <a:p>
            <a:pPr lvl="0"/>
            <a:r>
              <a:rPr/>
              <a:t>https://www.shinyapps.io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353292" y="238755"/>
            <a:ext cx="8617526" cy="498666"/>
          </a:xfrm>
        </p:spPr>
        <p:txBody>
          <a:bodyPr/>
          <a:lstStyle/>
          <a:p>
            <a:pPr lvl="0" indent="0" marL="0">
              <a:buNone/>
            </a:pPr>
            <a:r>
              <a:rPr/>
              <a:t>O que vamos trabalhar hoje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O que é o Shiny</a:t>
            </a:r>
          </a:p>
          <a:p>
            <a:pPr lvl="0"/>
            <a:r>
              <a:rPr/>
              <a:t>Vantagens e desvantagens</a:t>
            </a:r>
          </a:p>
          <a:p>
            <a:pPr lvl="0"/>
            <a:r>
              <a:rPr/>
              <a:t>Exemplo de uso</a:t>
            </a:r>
          </a:p>
          <a:p>
            <a:pPr lvl="0"/>
            <a:r>
              <a:rPr/>
              <a:t>Manipulação inicial da base de dados</a:t>
            </a:r>
          </a:p>
          <a:p>
            <a:pPr lvl="0"/>
            <a:r>
              <a:rPr/>
              <a:t>Estruturação da base de dados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353292" y="238755"/>
            <a:ext cx="8617526" cy="498666"/>
          </a:xfrm>
        </p:spPr>
        <p:txBody>
          <a:bodyPr/>
          <a:lstStyle/>
          <a:p>
            <a:pPr lvl="0" indent="0" marL="0">
              <a:buNone/>
            </a:pPr>
            <a:r>
              <a:rPr/>
              <a:t>O que é o Shiny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Ferramenta para criar uma história através dos dados em R.</a:t>
            </a:r>
          </a:p>
          <a:p>
            <a:pPr lvl="0"/>
            <a:r>
              <a:rPr/>
              <a:t>Um pacote para criar visualizações interativas com R*.</a:t>
            </a:r>
          </a:p>
          <a:p>
            <a:pPr lvl="0"/>
            <a:r>
              <a:rPr/>
              <a:t>Criar aplicações numa página web, colocá-las em um relatório ou construir painéis.</a:t>
            </a:r>
          </a:p>
          <a:p>
            <a:pPr lvl="0"/>
            <a:r>
              <a:rPr/>
              <a:t>É possível adicionar funcionalidades com pacotes extras.</a:t>
            </a:r>
          </a:p>
          <a:p>
            <a:pPr lvl="0"/>
            <a:r>
              <a:rPr/>
              <a:t>Código aberto e licença gratuita.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353292" y="238755"/>
            <a:ext cx="8617526" cy="498666"/>
          </a:xfrm>
        </p:spPr>
        <p:txBody>
          <a:bodyPr/>
          <a:lstStyle/>
          <a:p>
            <a:pPr lvl="0" indent="0" marL="0">
              <a:buNone/>
            </a:pPr>
            <a:r>
              <a:rPr/>
              <a:t>Vantagens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Código aberto e licença gratuita*.</a:t>
            </a:r>
          </a:p>
          <a:p>
            <a:pPr lvl="0"/>
            <a:r>
              <a:rPr/>
              <a:t>Utiliza como base a linguagem R.</a:t>
            </a:r>
          </a:p>
          <a:p>
            <a:pPr lvl="0"/>
            <a:r>
              <a:rPr/>
              <a:t>Comunidade ativa.</a:t>
            </a:r>
          </a:p>
          <a:p>
            <a:pPr lvl="0"/>
            <a:r>
              <a:rPr/>
              <a:t>Facilidade na criação e entrega.</a:t>
            </a:r>
          </a:p>
          <a:p>
            <a:pPr lvl="0"/>
            <a:r>
              <a:rPr/>
              <a:t>Complexidade média.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353292" y="238755"/>
            <a:ext cx="8617526" cy="498666"/>
          </a:xfrm>
        </p:spPr>
        <p:txBody>
          <a:bodyPr/>
          <a:lstStyle/>
          <a:p>
            <a:pPr lvl="0" indent="0" marL="0">
              <a:buNone/>
            </a:pPr>
            <a:r>
              <a:rPr/>
              <a:t>Desvantagens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Curva de aprendizado inicial.</a:t>
            </a:r>
          </a:p>
          <a:p>
            <a:pPr lvl="0"/>
            <a:r>
              <a:rPr/>
              <a:t>Para painéis mais complexos, pode ser necessário saber usar html/css/javascript.</a:t>
            </a:r>
          </a:p>
          <a:p>
            <a:pPr lvl="0"/>
            <a:r>
              <a:rPr/>
              <a:t>Não tão escalável.</a:t>
            </a:r>
          </a:p>
          <a:p>
            <a:pPr lvl="0"/>
            <a:r>
              <a:rPr/>
              <a:t>Pode ser lento se não for otimizado.</a:t>
            </a:r>
          </a:p>
          <a:p>
            <a:pPr lvl="0"/>
            <a:r>
              <a:rPr/>
              <a:t>Exige um servidor para rodar.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353292" y="238755"/>
            <a:ext cx="8617526" cy="498666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Exemplos</a:t>
            </a:r>
          </a:p>
        </p:txBody>
      </p:sp>
      <p:pic>
        <p:nvPicPr>
          <p:cNvPr descr="fig:  ../imagens/shiny-exemplo-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33600" y="965200"/>
            <a:ext cx="5029200" cy="299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42900" y="3962400"/>
            <a:ext cx="8610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Exemplo 1 de App Shiny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353292" y="238755"/>
            <a:ext cx="8617526" cy="498666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Exemplos</a:t>
            </a:r>
          </a:p>
        </p:txBody>
      </p:sp>
      <p:pic>
        <p:nvPicPr>
          <p:cNvPr descr="fig:  ../imagens/shiny-exemplo-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9000" y="965200"/>
            <a:ext cx="4978400" cy="299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42900" y="3962400"/>
            <a:ext cx="8610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Exemplo 2 de App Shiny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353292" y="238755"/>
            <a:ext cx="8617526" cy="498666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Exemplos</a:t>
            </a:r>
          </a:p>
        </p:txBody>
      </p:sp>
      <p:pic>
        <p:nvPicPr>
          <p:cNvPr descr="fig:  ../imagens/shiny-exemplo-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59000" y="965200"/>
            <a:ext cx="4991100" cy="299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42900" y="3962400"/>
            <a:ext cx="8610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Exemplo 3 de App Shiny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hasCustomPrompt="1" type="title"/>
          </p:nvPr>
        </p:nvSpPr>
        <p:spPr>
          <a:xfrm>
            <a:off x="353292" y="238755"/>
            <a:ext cx="8617526" cy="498666"/>
          </a:xfrm>
        </p:spPr>
        <p:txBody>
          <a:bodyPr/>
          <a:lstStyle/>
          <a:p>
            <a:pPr lvl="0" indent="0" marL="0">
              <a:buNone/>
            </a:pPr>
            <a:r>
              <a:rPr/>
              <a:t>Exemplos</a:t>
            </a:r>
          </a:p>
        </p:txBody>
      </p:sp>
      <p:pic>
        <p:nvPicPr>
          <p:cNvPr descr="fig:  ../imagens/shiny-exemplo-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171700" y="965200"/>
            <a:ext cx="4953000" cy="299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42900" y="3962400"/>
            <a:ext cx="8610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Exemplo 4 de App Shiny</a:t>
            </a:r>
          </a:p>
        </p:txBody>
      </p:sp>
    </p:spTree>
  </p:cSld>
</p:sld>
</file>

<file path=ppt/theme/theme1.xml><?xml version="1.0" encoding="utf-8"?>
<a:theme xmlns:a="http://schemas.openxmlformats.org/drawingml/2006/main" name="Template Cidacs final4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Cidacs final4.potx</Template>
  <TotalTime>7116</TotalTime>
  <Words>0</Words>
  <Application>Microsoft Office PowerPoint</Application>
  <PresentationFormat>Apresentação na tela (16:9)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7" baseType="lpstr">
      <vt:lpstr>Arial</vt:lpstr>
      <vt:lpstr>Calibri</vt:lpstr>
      <vt:lpstr>Trebuchet MS</vt:lpstr>
      <vt:lpstr>Template Cidacs final4</vt:lpstr>
      <vt:lpstr>Apresentação do PowerPoint</vt:lpstr>
      <vt:lpstr>Apresentação do PowerPoint</vt:lpstr>
      <vt:lpstr>Apresentação do PowerPoint</vt:lpstr>
    </vt:vector>
  </TitlesOfParts>
  <Company>Fotografia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Shiny-R</dc:title>
  <dc:creator>Mikael M. Coletto</dc:creator>
  <cp:keywords/>
  <dcterms:created xsi:type="dcterms:W3CDTF">2023-04-12T16:46:37Z</dcterms:created>
  <dcterms:modified xsi:type="dcterms:W3CDTF">2023-04-12T16:46:37Z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12/04/2023</vt:lpwstr>
  </property>
  <property fmtid="{D5CDD505-2E9C-101B-9397-08002B2CF9AE}" pid="6" name="editor">
    <vt:lpwstr>visual</vt:lpwstr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labels">
    <vt:lpwstr/>
  </property>
  <property fmtid="{D5CDD505-2E9C-101B-9397-08002B2CF9AE}" pid="11" name="title-slide-attributes">
    <vt:lpwstr/>
  </property>
  <property fmtid="{D5CDD505-2E9C-101B-9397-08002B2CF9AE}" pid="12" name="toc-title">
    <vt:lpwstr>Índice</vt:lpwstr>
  </property>
</Properties>
</file>